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Merriweather"/>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erriweather-regular.fntdata"/><Relationship Id="rId21" Type="http://schemas.openxmlformats.org/officeDocument/2006/relationships/font" Target="fonts/Roboto-boldItalic.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3898f5d9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3898f5d9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3898f5d9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3898f5d9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3898f5d9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3898f5d9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3898f5d9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3898f5d9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3898f5d9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3898f5d9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93898f5d9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93898f5d9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3898f5d9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3898f5d9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3898f5d9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3898f5d9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3898f5d9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3898f5d9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3898f5d9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3898f5d9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3898f5d9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3898f5d9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a:solidFill>
            <a:schemeClr val="lt1"/>
          </a:solidFill>
          <a:ln cap="flat" cmpd="sng" w="9525">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t/>
            </a:r>
            <a:endParaRPr sz="2050">
              <a:solidFill>
                <a:srgbClr val="000000"/>
              </a:solidFill>
              <a:highlight>
                <a:srgbClr val="F2F2F2"/>
              </a:highlight>
              <a:latin typeface="Arial"/>
              <a:ea typeface="Arial"/>
              <a:cs typeface="Arial"/>
              <a:sym typeface="Arial"/>
            </a:endParaRPr>
          </a:p>
          <a:p>
            <a:pPr indent="0" lvl="0" marL="0" rtl="0" algn="l">
              <a:spcBef>
                <a:spcPts val="0"/>
              </a:spcBef>
              <a:spcAft>
                <a:spcPts val="0"/>
              </a:spcAft>
              <a:buNone/>
            </a:pPr>
            <a:r>
              <a:rPr lang="en-GB"/>
              <a:t>Software Tech 1-Capstone Project </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Times New Roman"/>
                <a:ea typeface="Times New Roman"/>
                <a:cs typeface="Times New Roman"/>
                <a:sym typeface="Times New Roman"/>
              </a:rPr>
              <a:t>U3253277, Shiva Banda</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Thursday 5:30 pm </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22450" y="187397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Model (PDA)</a:t>
            </a:r>
            <a:endParaRPr/>
          </a:p>
        </p:txBody>
      </p:sp>
      <p:sp>
        <p:nvSpPr>
          <p:cNvPr id="132" name="Google Shape;132;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solidFill>
                  <a:srgbClr val="000000"/>
                </a:solidFill>
                <a:latin typeface="Times New Roman"/>
                <a:ea typeface="Times New Roman"/>
                <a:cs typeface="Times New Roman"/>
                <a:sym typeface="Times New Roman"/>
              </a:rPr>
              <a:t>Using teachable machine, a data model was created that is able to take an input image and then display what class it believes it to be a part of as well as displaying a confidence score.</a:t>
            </a:r>
            <a:endParaRPr sz="1400">
              <a:solidFill>
                <a:srgbClr val="000000"/>
              </a:solidFill>
              <a:latin typeface="Times New Roman"/>
              <a:ea typeface="Times New Roman"/>
              <a:cs typeface="Times New Roman"/>
              <a:sym typeface="Times New Roman"/>
            </a:endParaRPr>
          </a:p>
        </p:txBody>
      </p:sp>
      <p:pic>
        <p:nvPicPr>
          <p:cNvPr id="133" name="Google Shape;133;p22"/>
          <p:cNvPicPr preferRelativeResize="0"/>
          <p:nvPr/>
        </p:nvPicPr>
        <p:blipFill>
          <a:blip r:embed="rId3">
            <a:alphaModFix/>
          </a:blip>
          <a:stretch>
            <a:fillRect/>
          </a:stretch>
        </p:blipFill>
        <p:spPr>
          <a:xfrm>
            <a:off x="701668" y="2518225"/>
            <a:ext cx="2776775"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GUI:</a:t>
            </a:r>
            <a:endParaRPr/>
          </a:p>
        </p:txBody>
      </p:sp>
      <p:sp>
        <p:nvSpPr>
          <p:cNvPr id="139" name="Google Shape;139;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GB" sz="1400">
                <a:solidFill>
                  <a:srgbClr val="374151"/>
                </a:solidFill>
                <a:highlight>
                  <a:srgbClr val="FFFFFF"/>
                </a:highlight>
                <a:latin typeface="Times New Roman"/>
                <a:ea typeface="Times New Roman"/>
                <a:cs typeface="Times New Roman"/>
                <a:sym typeface="Times New Roman"/>
              </a:rPr>
              <a:t>Besides the code for the data model, a basic graphical user interface (GUI) has been developed to exhibit the class_name and confidence_score variables. While the GUI is a work in progress, it presently functions and shows the relevant information it lacks depth and can be </a:t>
            </a:r>
            <a:r>
              <a:rPr lang="en-GB" sz="1400">
                <a:solidFill>
                  <a:srgbClr val="374151"/>
                </a:solidFill>
                <a:highlight>
                  <a:srgbClr val="FFFFFF"/>
                </a:highlight>
                <a:latin typeface="Times New Roman"/>
                <a:ea typeface="Times New Roman"/>
                <a:cs typeface="Times New Roman"/>
                <a:sym typeface="Times New Roman"/>
              </a:rPr>
              <a:t>significantly</a:t>
            </a:r>
            <a:r>
              <a:rPr lang="en-GB" sz="1400">
                <a:solidFill>
                  <a:srgbClr val="374151"/>
                </a:solidFill>
                <a:highlight>
                  <a:srgbClr val="FFFFFF"/>
                </a:highlight>
                <a:latin typeface="Times New Roman"/>
                <a:ea typeface="Times New Roman"/>
                <a:cs typeface="Times New Roman"/>
                <a:sym typeface="Times New Roman"/>
              </a:rPr>
              <a:t> improved before the final deadline. Further enhancements are planned for the GUI.</a:t>
            </a:r>
            <a:endParaRPr sz="1500">
              <a:highlight>
                <a:srgbClr val="FFFFFF"/>
              </a:highlight>
              <a:latin typeface="Times New Roman"/>
              <a:ea typeface="Times New Roman"/>
              <a:cs typeface="Times New Roman"/>
              <a:sym typeface="Times New Roman"/>
            </a:endParaRPr>
          </a:p>
        </p:txBody>
      </p:sp>
      <p:pic>
        <p:nvPicPr>
          <p:cNvPr id="140" name="Google Shape;140;p23"/>
          <p:cNvPicPr preferRelativeResize="0"/>
          <p:nvPr/>
        </p:nvPicPr>
        <p:blipFill>
          <a:blip r:embed="rId3">
            <a:alphaModFix/>
          </a:blip>
          <a:stretch>
            <a:fillRect/>
          </a:stretch>
        </p:blipFill>
        <p:spPr>
          <a:xfrm>
            <a:off x="822787" y="2762700"/>
            <a:ext cx="2684400" cy="1836900"/>
          </a:xfrm>
          <a:prstGeom prst="round2DiagRect">
            <a:avLst>
              <a:gd fmla="val 16667" name="adj1"/>
              <a:gd fmla="val 0" name="adj2"/>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 YOU:)</a:t>
            </a:r>
            <a:endParaRPr/>
          </a:p>
        </p:txBody>
      </p:sp>
      <p:sp>
        <p:nvSpPr>
          <p:cNvPr id="146" name="Google Shape;146;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4"/>
          <p:cNvPicPr preferRelativeResize="0"/>
          <p:nvPr/>
        </p:nvPicPr>
        <p:blipFill>
          <a:blip r:embed="rId3">
            <a:alphaModFix/>
          </a:blip>
          <a:stretch>
            <a:fillRect/>
          </a:stretch>
        </p:blipFill>
        <p:spPr>
          <a:xfrm>
            <a:off x="4962361" y="1360950"/>
            <a:ext cx="3531024" cy="2378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Table Of Contents:</a:t>
            </a:r>
            <a:endParaRPr/>
          </a:p>
        </p:txBody>
      </p:sp>
      <p:sp>
        <p:nvSpPr>
          <p:cNvPr id="71" name="Google Shape;71;p14"/>
          <p:cNvSpPr txBox="1"/>
          <p:nvPr>
            <p:ph idx="1" type="body"/>
          </p:nvPr>
        </p:nvSpPr>
        <p:spPr>
          <a:xfrm>
            <a:off x="4644675" y="1531150"/>
            <a:ext cx="4166400" cy="3068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Problem Statement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Data Introduction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5-9: EDA Tests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Data Modelling</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Deployment (GUI)</a:t>
            </a:r>
            <a:endParaRPr sz="1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Problem statement:</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sz="1200">
              <a:solidFill>
                <a:srgbClr val="374151"/>
              </a:solidFill>
              <a:highlight>
                <a:srgbClr val="FFFFFF"/>
              </a:highlight>
            </a:endParaRPr>
          </a:p>
          <a:p>
            <a:pPr indent="0" lvl="0" marL="0" rtl="0" algn="l">
              <a:spcBef>
                <a:spcPts val="1200"/>
              </a:spcBef>
              <a:spcAft>
                <a:spcPts val="0"/>
              </a:spcAft>
              <a:buNone/>
            </a:pPr>
            <a:r>
              <a:t/>
            </a:r>
            <a:endParaRPr sz="1200">
              <a:solidFill>
                <a:srgbClr val="374151"/>
              </a:solidFill>
              <a:highlight>
                <a:srgbClr val="FFFFFF"/>
              </a:highlight>
            </a:endParaRPr>
          </a:p>
          <a:p>
            <a:pPr indent="0" lvl="0" marL="0" rtl="0" algn="l">
              <a:spcBef>
                <a:spcPts val="1200"/>
              </a:spcBef>
              <a:spcAft>
                <a:spcPts val="1200"/>
              </a:spcAft>
              <a:buNone/>
            </a:pPr>
            <a:r>
              <a:rPr lang="en-GB" sz="1200">
                <a:solidFill>
                  <a:srgbClr val="374151"/>
                </a:solidFill>
                <a:highlight>
                  <a:srgbClr val="FFFFFF"/>
                </a:highlight>
                <a:latin typeface="Times New Roman"/>
                <a:ea typeface="Times New Roman"/>
                <a:cs typeface="Times New Roman"/>
                <a:sym typeface="Times New Roman"/>
              </a:rPr>
              <a:t>Exploring a provided dataset using a range of Python libraries for the purpose of conducting exploratory data analysis is the focus here. This academic exercise will outline a systematic process, leveraging well-established Python libraries such as Pandas, Matplotlib, Seaborn, and Plotly. </a:t>
            </a:r>
            <a:endParaRPr>
              <a:highlight>
                <a:srgbClr val="FFFFFF"/>
              </a:highlight>
              <a:latin typeface="Times New Roman"/>
              <a:ea typeface="Times New Roman"/>
              <a:cs typeface="Times New Roman"/>
              <a:sym typeface="Times New Roman"/>
            </a:endParaRPr>
          </a:p>
        </p:txBody>
      </p:sp>
      <p:pic>
        <p:nvPicPr>
          <p:cNvPr id="78" name="Google Shape;78;p15"/>
          <p:cNvPicPr preferRelativeResize="0"/>
          <p:nvPr/>
        </p:nvPicPr>
        <p:blipFill>
          <a:blip r:embed="rId3">
            <a:alphaModFix/>
          </a:blip>
          <a:stretch>
            <a:fillRect/>
          </a:stretch>
        </p:blipFill>
        <p:spPr>
          <a:xfrm>
            <a:off x="311725" y="1470475"/>
            <a:ext cx="3251333" cy="182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500925"/>
            <a:ext cx="44103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Diabetic Retinopathy</a:t>
            </a:r>
            <a:endParaRPr/>
          </a:p>
        </p:txBody>
      </p:sp>
      <p:sp>
        <p:nvSpPr>
          <p:cNvPr id="84" name="Google Shape;84;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latin typeface="Times New Roman"/>
                <a:ea typeface="Times New Roman"/>
                <a:cs typeface="Times New Roman"/>
                <a:sym typeface="Times New Roman"/>
              </a:rPr>
              <a:t>DataSet Description:</a:t>
            </a:r>
            <a:endParaRPr sz="16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200"/>
              </a:spcAft>
              <a:buNone/>
            </a:pPr>
            <a:r>
              <a:rPr lang="en-GB" sz="1400">
                <a:solidFill>
                  <a:srgbClr val="374151"/>
                </a:solidFill>
                <a:highlight>
                  <a:srgbClr val="FFFFFF"/>
                </a:highlight>
                <a:latin typeface="Times New Roman"/>
                <a:ea typeface="Times New Roman"/>
                <a:cs typeface="Times New Roman"/>
                <a:sym typeface="Times New Roman"/>
              </a:rPr>
              <a:t>The AGAR300 dataset enables benchmarking of computer-aided algorithms for early Diabetic Retinopathy detection through Microaneurysm identification in 28 color fundus images. Published in Biomedical Signal Processing and Control, Elsevier.</a:t>
            </a:r>
            <a:endParaRPr sz="1400">
              <a:highlight>
                <a:srgbClr val="FFFFFF"/>
              </a:highlight>
              <a:latin typeface="Times New Roman"/>
              <a:ea typeface="Times New Roman"/>
              <a:cs typeface="Times New Roman"/>
              <a:sym typeface="Times New Roman"/>
            </a:endParaRPr>
          </a:p>
        </p:txBody>
      </p:sp>
      <p:pic>
        <p:nvPicPr>
          <p:cNvPr id="85" name="Google Shape;85;p16"/>
          <p:cNvPicPr preferRelativeResize="0"/>
          <p:nvPr/>
        </p:nvPicPr>
        <p:blipFill>
          <a:blip r:embed="rId3">
            <a:alphaModFix/>
          </a:blip>
          <a:stretch>
            <a:fillRect/>
          </a:stretch>
        </p:blipFill>
        <p:spPr>
          <a:xfrm>
            <a:off x="807463" y="2873125"/>
            <a:ext cx="2715000" cy="1828800"/>
          </a:xfrm>
          <a:prstGeom prst="round2DiagRect">
            <a:avLst>
              <a:gd fmla="val 16667" name="adj1"/>
              <a:gd fmla="val 0" name="adj2"/>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First Test:</a:t>
            </a:r>
            <a:endParaRPr/>
          </a:p>
        </p:txBody>
      </p:sp>
      <p:sp>
        <p:nvSpPr>
          <p:cNvPr id="91" name="Google Shape;91;p17"/>
          <p:cNvSpPr txBox="1"/>
          <p:nvPr>
            <p:ph idx="1" type="body"/>
          </p:nvPr>
        </p:nvSpPr>
        <p:spPr>
          <a:xfrm>
            <a:off x="4703525" y="522450"/>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Times New Roman"/>
                <a:ea typeface="Times New Roman"/>
                <a:cs typeface="Times New Roman"/>
                <a:sym typeface="Times New Roman"/>
              </a:rPr>
              <a:t>Reading The right file Paths and Displaying images.</a:t>
            </a:r>
            <a:endParaRPr>
              <a:latin typeface="Times New Roman"/>
              <a:ea typeface="Times New Roman"/>
              <a:cs typeface="Times New Roman"/>
              <a:sym typeface="Times New Roman"/>
            </a:endParaRPr>
          </a:p>
          <a:p>
            <a:pPr indent="0" lvl="0" marL="0" rtl="0" algn="l">
              <a:spcBef>
                <a:spcPts val="1200"/>
              </a:spcBef>
              <a:spcAft>
                <a:spcPts val="0"/>
              </a:spcAft>
              <a:buNone/>
            </a:pPr>
            <a:r>
              <a:rPr lang="en-GB">
                <a:latin typeface="Times New Roman"/>
                <a:ea typeface="Times New Roman"/>
                <a:cs typeface="Times New Roman"/>
                <a:sym typeface="Times New Roman"/>
              </a:rPr>
              <a:t>FIle Path for this test from google drive.</a:t>
            </a:r>
            <a:endParaRPr>
              <a:latin typeface="Times New Roman"/>
              <a:ea typeface="Times New Roman"/>
              <a:cs typeface="Times New Roman"/>
              <a:sym typeface="Times New Roman"/>
            </a:endParaRPr>
          </a:p>
          <a:p>
            <a:pPr indent="0" lvl="0" marL="0" rtl="0" algn="l">
              <a:spcBef>
                <a:spcPts val="1200"/>
              </a:spcBef>
              <a:spcAft>
                <a:spcPts val="0"/>
              </a:spcAft>
              <a:buNone/>
            </a:pPr>
            <a:r>
              <a:rPr lang="en-GB">
                <a:latin typeface="Times New Roman"/>
                <a:ea typeface="Times New Roman"/>
                <a:cs typeface="Times New Roman"/>
                <a:sym typeface="Times New Roman"/>
              </a:rPr>
              <a:t>The two images used for this test was </a:t>
            </a:r>
            <a:r>
              <a:rPr lang="en-GB" sz="1050">
                <a:solidFill>
                  <a:srgbClr val="A31515"/>
                </a:solidFill>
                <a:highlight>
                  <a:srgbClr val="F7F7F7"/>
                </a:highlight>
                <a:latin typeface="Courier New"/>
                <a:ea typeface="Courier New"/>
                <a:cs typeface="Courier New"/>
                <a:sym typeface="Courier New"/>
              </a:rPr>
              <a:t>Microaneurysm2, microaneurysm1.</a:t>
            </a:r>
            <a:endParaRPr sz="1050">
              <a:solidFill>
                <a:srgbClr val="A31515"/>
              </a:solidFill>
              <a:highlight>
                <a:srgbClr val="F7F7F7"/>
              </a:highlight>
              <a:latin typeface="Courier New"/>
              <a:ea typeface="Courier New"/>
              <a:cs typeface="Courier New"/>
              <a:sym typeface="Courier New"/>
            </a:endParaRPr>
          </a:p>
          <a:p>
            <a:pPr indent="0" lvl="0" marL="0" rtl="0" algn="l">
              <a:spcBef>
                <a:spcPts val="1200"/>
              </a:spcBef>
              <a:spcAft>
                <a:spcPts val="1200"/>
              </a:spcAft>
              <a:buNone/>
            </a:pPr>
            <a:r>
              <a:t/>
            </a:r>
            <a:endParaRPr/>
          </a:p>
        </p:txBody>
      </p:sp>
      <p:pic>
        <p:nvPicPr>
          <p:cNvPr id="92" name="Google Shape;92;p17"/>
          <p:cNvPicPr preferRelativeResize="0"/>
          <p:nvPr/>
        </p:nvPicPr>
        <p:blipFill>
          <a:blip r:embed="rId3">
            <a:alphaModFix/>
          </a:blip>
          <a:stretch>
            <a:fillRect/>
          </a:stretch>
        </p:blipFill>
        <p:spPr>
          <a:xfrm>
            <a:off x="648188" y="2819600"/>
            <a:ext cx="3033600" cy="1828800"/>
          </a:xfrm>
          <a:prstGeom prst="round2DiagRect">
            <a:avLst>
              <a:gd fmla="val 16667" name="adj1"/>
              <a:gd fmla="val 0" name="adj2"/>
            </a:avLst>
          </a:prstGeom>
          <a:noFill/>
          <a:ln cap="flat" cmpd="sng" w="28575">
            <a:solidFill>
              <a:schemeClr val="accent3"/>
            </a:solidFill>
            <a:prstDash val="solid"/>
            <a:round/>
            <a:headEnd len="sm" w="sm" type="none"/>
            <a:tailEnd len="sm" w="sm" type="none"/>
          </a:ln>
        </p:spPr>
      </p:pic>
      <p:pic>
        <p:nvPicPr>
          <p:cNvPr id="93" name="Google Shape;93;p17"/>
          <p:cNvPicPr preferRelativeResize="0"/>
          <p:nvPr/>
        </p:nvPicPr>
        <p:blipFill>
          <a:blip r:embed="rId4">
            <a:alphaModFix/>
          </a:blip>
          <a:stretch>
            <a:fillRect/>
          </a:stretch>
        </p:blipFill>
        <p:spPr>
          <a:xfrm>
            <a:off x="4572004" y="3009826"/>
            <a:ext cx="4166401" cy="1216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Second Test:</a:t>
            </a:r>
            <a:endParaRPr/>
          </a:p>
          <a:p>
            <a:pPr indent="0" lvl="0" marL="0" rtl="0" algn="l">
              <a:spcBef>
                <a:spcPts val="0"/>
              </a:spcBef>
              <a:spcAft>
                <a:spcPts val="0"/>
              </a:spcAft>
              <a:buNone/>
            </a:pPr>
            <a:r>
              <a:t/>
            </a:r>
            <a:endParaRPr/>
          </a:p>
        </p:txBody>
      </p:sp>
      <p:sp>
        <p:nvSpPr>
          <p:cNvPr id="99" name="Google Shape;99;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latin typeface="Times New Roman"/>
                <a:ea typeface="Times New Roman"/>
                <a:cs typeface="Times New Roman"/>
                <a:sym typeface="Times New Roman"/>
              </a:rPr>
              <a:t>The second test does the first test and more, it reads the file paths, displays images, and then geometrically manipulates the images using the code below.</a:t>
            </a:r>
            <a:endParaRPr>
              <a:latin typeface="Times New Roman"/>
              <a:ea typeface="Times New Roman"/>
              <a:cs typeface="Times New Roman"/>
              <a:sym typeface="Times New Roman"/>
            </a:endParaRPr>
          </a:p>
        </p:txBody>
      </p:sp>
      <p:pic>
        <p:nvPicPr>
          <p:cNvPr id="100" name="Google Shape;100;p18"/>
          <p:cNvPicPr preferRelativeResize="0"/>
          <p:nvPr/>
        </p:nvPicPr>
        <p:blipFill>
          <a:blip r:embed="rId3">
            <a:alphaModFix/>
          </a:blip>
          <a:stretch>
            <a:fillRect/>
          </a:stretch>
        </p:blipFill>
        <p:spPr>
          <a:xfrm>
            <a:off x="5398950" y="2374475"/>
            <a:ext cx="2529165" cy="1828877"/>
          </a:xfrm>
          <a:prstGeom prst="rect">
            <a:avLst/>
          </a:prstGeom>
          <a:noFill/>
          <a:ln>
            <a:noFill/>
          </a:ln>
        </p:spPr>
      </p:pic>
      <p:pic>
        <p:nvPicPr>
          <p:cNvPr id="101" name="Google Shape;101;p18"/>
          <p:cNvPicPr preferRelativeResize="0"/>
          <p:nvPr/>
        </p:nvPicPr>
        <p:blipFill>
          <a:blip r:embed="rId4">
            <a:alphaModFix/>
          </a:blip>
          <a:stretch>
            <a:fillRect/>
          </a:stretch>
        </p:blipFill>
        <p:spPr>
          <a:xfrm>
            <a:off x="1255250" y="2819600"/>
            <a:ext cx="1723800" cy="1828800"/>
          </a:xfrm>
          <a:prstGeom prst="round2DiagRect">
            <a:avLst>
              <a:gd fmla="val 16667" name="adj1"/>
              <a:gd fmla="val 0" name="adj2"/>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Third test:</a:t>
            </a:r>
            <a:endParaRPr/>
          </a:p>
        </p:txBody>
      </p:sp>
      <p:sp>
        <p:nvSpPr>
          <p:cNvPr id="107" name="Google Shape;107;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Times New Roman"/>
                <a:ea typeface="Times New Roman"/>
                <a:cs typeface="Times New Roman"/>
                <a:sym typeface="Times New Roman"/>
              </a:rPr>
              <a:t>This test follows the first test’s format and proceeds to manipulate the colour of the images changing it to grey.</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108" name="Google Shape;108;p19"/>
          <p:cNvPicPr preferRelativeResize="0"/>
          <p:nvPr/>
        </p:nvPicPr>
        <p:blipFill>
          <a:blip r:embed="rId3">
            <a:alphaModFix/>
          </a:blip>
          <a:stretch>
            <a:fillRect/>
          </a:stretch>
        </p:blipFill>
        <p:spPr>
          <a:xfrm>
            <a:off x="5425963" y="2717125"/>
            <a:ext cx="2603823" cy="1828876"/>
          </a:xfrm>
          <a:prstGeom prst="rect">
            <a:avLst/>
          </a:prstGeom>
          <a:noFill/>
          <a:ln>
            <a:noFill/>
          </a:ln>
        </p:spPr>
      </p:pic>
      <p:pic>
        <p:nvPicPr>
          <p:cNvPr id="109" name="Google Shape;109;p19"/>
          <p:cNvPicPr preferRelativeResize="0"/>
          <p:nvPr/>
        </p:nvPicPr>
        <p:blipFill>
          <a:blip r:embed="rId4">
            <a:alphaModFix/>
          </a:blip>
          <a:stretch>
            <a:fillRect/>
          </a:stretch>
        </p:blipFill>
        <p:spPr>
          <a:xfrm>
            <a:off x="466237" y="3137250"/>
            <a:ext cx="3397500" cy="1119600"/>
          </a:xfrm>
          <a:prstGeom prst="round2DiagRect">
            <a:avLst>
              <a:gd fmla="val 16667" name="adj1"/>
              <a:gd fmla="val 0" name="adj2"/>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Fourth Test:</a:t>
            </a:r>
            <a:endParaRPr/>
          </a:p>
          <a:p>
            <a:pPr indent="0" lvl="0" marL="0" rtl="0" algn="l">
              <a:spcBef>
                <a:spcPts val="0"/>
              </a:spcBef>
              <a:spcAft>
                <a:spcPts val="0"/>
              </a:spcAft>
              <a:buNone/>
            </a:pPr>
            <a:r>
              <a:t/>
            </a:r>
            <a:endParaRPr/>
          </a:p>
        </p:txBody>
      </p:sp>
      <p:sp>
        <p:nvSpPr>
          <p:cNvPr id="115" name="Google Shape;115;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2"/>
                </a:solidFill>
                <a:latin typeface="Times New Roman"/>
                <a:ea typeface="Times New Roman"/>
                <a:cs typeface="Times New Roman"/>
                <a:sym typeface="Times New Roman"/>
              </a:rPr>
              <a:t>The fourth test was designed to reduce the quality of the images to see how the program interprets the image. </a:t>
            </a:r>
            <a:endParaRPr>
              <a:solidFill>
                <a:schemeClr val="lt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16" name="Google Shape;116;p20"/>
          <p:cNvPicPr preferRelativeResize="0"/>
          <p:nvPr/>
        </p:nvPicPr>
        <p:blipFill>
          <a:blip r:embed="rId3">
            <a:alphaModFix/>
          </a:blip>
          <a:stretch>
            <a:fillRect/>
          </a:stretch>
        </p:blipFill>
        <p:spPr>
          <a:xfrm>
            <a:off x="5156750" y="2141475"/>
            <a:ext cx="3142249" cy="2132249"/>
          </a:xfrm>
          <a:prstGeom prst="rect">
            <a:avLst/>
          </a:prstGeom>
          <a:noFill/>
          <a:ln>
            <a:noFill/>
          </a:ln>
        </p:spPr>
      </p:pic>
      <p:pic>
        <p:nvPicPr>
          <p:cNvPr id="117" name="Google Shape;117;p20"/>
          <p:cNvPicPr preferRelativeResize="0"/>
          <p:nvPr/>
        </p:nvPicPr>
        <p:blipFill>
          <a:blip r:embed="rId4">
            <a:alphaModFix/>
          </a:blip>
          <a:stretch>
            <a:fillRect/>
          </a:stretch>
        </p:blipFill>
        <p:spPr>
          <a:xfrm>
            <a:off x="904250" y="2867000"/>
            <a:ext cx="2281500" cy="1828800"/>
          </a:xfrm>
          <a:prstGeom prst="round2DiagRect">
            <a:avLst>
              <a:gd fmla="val 16667" name="adj1"/>
              <a:gd fmla="val 0" name="adj2"/>
            </a:avLst>
          </a:prstGeom>
          <a:noFill/>
          <a:ln cap="flat" cmpd="sng" w="28575">
            <a:solidFill>
              <a:schemeClr val="accent3"/>
            </a:solidFill>
            <a:prstDash val="solid"/>
            <a:round/>
            <a:headEnd len="sm" w="sm" type="none"/>
            <a:tailEnd len="sm" w="sm" type="none"/>
          </a:ln>
        </p:spPr>
      </p:pic>
      <p:sp>
        <p:nvSpPr>
          <p:cNvPr id="118" name="Google Shape;118;p20"/>
          <p:cNvSpPr txBox="1"/>
          <p:nvPr/>
        </p:nvSpPr>
        <p:spPr>
          <a:xfrm>
            <a:off x="1584675" y="3704700"/>
            <a:ext cx="9207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Fifth</a:t>
            </a:r>
            <a:r>
              <a:rPr lang="en-GB"/>
              <a:t> test:</a:t>
            </a:r>
            <a:endParaRPr/>
          </a:p>
          <a:p>
            <a:pPr indent="0" lvl="0" marL="0" rtl="0" algn="l">
              <a:spcBef>
                <a:spcPts val="0"/>
              </a:spcBef>
              <a:spcAft>
                <a:spcPts val="0"/>
              </a:spcAft>
              <a:buNone/>
            </a:pPr>
            <a:r>
              <a:t/>
            </a:r>
            <a:endParaRPr/>
          </a:p>
        </p:txBody>
      </p:sp>
      <p:sp>
        <p:nvSpPr>
          <p:cNvPr id="124" name="Google Shape;124;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The final stage is using canny edge detection to draw on the edges visible to the program. This can be used to determine edge patterns within an image and make it easier to tell the classes apart. Can also be applied to manipulated images to see if the edges match to be able to determine image class. </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25" name="Google Shape;125;p21"/>
          <p:cNvPicPr preferRelativeResize="0"/>
          <p:nvPr/>
        </p:nvPicPr>
        <p:blipFill>
          <a:blip r:embed="rId3">
            <a:alphaModFix/>
          </a:blip>
          <a:stretch>
            <a:fillRect/>
          </a:stretch>
        </p:blipFill>
        <p:spPr>
          <a:xfrm>
            <a:off x="1041075" y="2758050"/>
            <a:ext cx="2160300" cy="2211600"/>
          </a:xfrm>
          <a:prstGeom prst="round2DiagRect">
            <a:avLst>
              <a:gd fmla="val 16667" name="adj1"/>
              <a:gd fmla="val 0" name="adj2"/>
            </a:avLst>
          </a:prstGeom>
          <a:noFill/>
          <a:ln cap="flat" cmpd="sng" w="28575">
            <a:solidFill>
              <a:schemeClr val="accent3"/>
            </a:solidFill>
            <a:prstDash val="solid"/>
            <a:round/>
            <a:headEnd len="sm" w="sm" type="none"/>
            <a:tailEnd len="sm" w="sm" type="none"/>
          </a:ln>
        </p:spPr>
      </p:pic>
      <p:pic>
        <p:nvPicPr>
          <p:cNvPr id="126" name="Google Shape;126;p21"/>
          <p:cNvPicPr preferRelativeResize="0"/>
          <p:nvPr/>
        </p:nvPicPr>
        <p:blipFill>
          <a:blip r:embed="rId4">
            <a:alphaModFix/>
          </a:blip>
          <a:stretch>
            <a:fillRect/>
          </a:stretch>
        </p:blipFill>
        <p:spPr>
          <a:xfrm>
            <a:off x="5184755" y="2291350"/>
            <a:ext cx="3183277" cy="274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